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docProps/custom.xml" ContentType="application/vnd.openxmlformats-officedocument.custom-properties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268" r:id="rId2"/>
    <p:sldId id="269" r:id="rId3"/>
    <p:sldId id="270" r:id="rId4"/>
    <p:sldId id="271" r:id="rId5"/>
    <p:sldId id="272" r:id="rId6"/>
    <p:sldId id="273" r:id="rId7"/>
    <p:sldId id="286" r:id="rId8"/>
    <p:sldId id="274" r:id="rId9"/>
    <p:sldId id="275" r:id="rId10"/>
    <p:sldId id="277" r:id="rId11"/>
    <p:sldId id="279" r:id="rId12"/>
    <p:sldId id="280" r:id="rId13"/>
    <p:sldId id="281" r:id="rId14"/>
    <p:sldId id="282" r:id="rId15"/>
    <p:sldId id="283" r:id="rId16"/>
    <p:sldId id="284" r:id="rId17"/>
    <p:sldId id="285" r:id="rId18"/>
    <p:sldId id="287" r:id="rId19"/>
    <p:sldId id="288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4995" autoAdjust="0"/>
    <p:restoredTop sz="94660"/>
  </p:normalViewPr>
  <p:slideViewPr>
    <p:cSldViewPr snapToGrid="0">
      <p:cViewPr varScale="1">
        <p:scale>
          <a:sx n="69" d="100"/>
          <a:sy n="69" d="100"/>
        </p:scale>
        <p:origin x="-548" y="-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2" d="100"/>
          <a:sy n="82" d="100"/>
        </p:scale>
        <p:origin x="3852" y="84"/>
      </p:cViewPr>
      <p:guideLst/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C4FB8F-ED15-48AB-97BD-17129D4E699D}" type="datetimeFigureOut">
              <a:rPr lang="en-US" smtClean="0"/>
              <a:pPr/>
              <a:t>3/3/2020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6B3739-9081-478F-812E-AE7CE140632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411210498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C9D437-CD83-4825-AD0D-5E7B341BC79B}" type="datetimeFigureOut">
              <a:rPr lang="en-US" smtClean="0"/>
              <a:pPr/>
              <a:t>3/3/2020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0CF8BB-EBC7-4B8F-9632-A5A136FBB88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1703696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755780"/>
            <a:ext cx="6858000" cy="3200400"/>
          </a:xfrm>
        </p:spPr>
        <p:txBody>
          <a:bodyPr anchor="b">
            <a:normAutofit/>
          </a:bodyPr>
          <a:lstStyle>
            <a:lvl1pPr algn="l">
              <a:lnSpc>
                <a:spcPct val="75000"/>
              </a:lnSpc>
              <a:defRPr sz="8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3956180"/>
            <a:ext cx="6858000" cy="109728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465DD-9819-4ABC-A784-477AFBA19C86}" type="datetime1">
              <a:rPr lang="en-US" smtClean="0"/>
              <a:pPr/>
              <a:t>3/3/2020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1E545-DA4D-4588-A168-A47EEF327FC2}" type="datetime1">
              <a:rPr lang="en-US" smtClean="0"/>
              <a:pPr/>
              <a:t>3/3/2020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342120" y="380999"/>
            <a:ext cx="2011680" cy="6096001"/>
          </a:xfrm>
        </p:spPr>
        <p:txBody>
          <a:bodyPr vert="eaVert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81199" y="380999"/>
            <a:ext cx="7074859" cy="60960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B26042-7092-4D96-B3CE-E8E6CFEE88C8}" type="datetime1">
              <a:rPr lang="en-US" smtClean="0"/>
              <a:pPr/>
              <a:t>3/3/2020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fld id="{9729644A-97F2-4BC4-BBF7-FC141F507563}" type="datetime1">
              <a:rPr lang="en-US" smtClean="0"/>
              <a:pPr/>
              <a:t>3/3/2020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822960"/>
            <a:ext cx="8686800" cy="201168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2834640"/>
            <a:ext cx="8686800" cy="109728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8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="" xmlns:p14="http://schemas.microsoft.com/office/powerpoint/2010/main" val="350677804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81200" y="1981200"/>
            <a:ext cx="4572000" cy="448056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81800" y="1981200"/>
            <a:ext cx="4572000" cy="448056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104EB7-77EC-481E-BDC6-73CA182AC952}" type="datetime1">
              <a:rPr lang="en-US" smtClean="0"/>
              <a:pPr/>
              <a:t>3/3/2020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81200" y="1679448"/>
            <a:ext cx="4572000" cy="830487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81200" y="2509935"/>
            <a:ext cx="4572000" cy="396706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781800" y="1679448"/>
            <a:ext cx="4572000" cy="830487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781800" y="2509935"/>
            <a:ext cx="4572000" cy="396706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16069-A392-4E44-934F-6743D63E2A4F}" type="datetime1">
              <a:rPr lang="en-US" smtClean="0"/>
              <a:pPr/>
              <a:t>3/3/2020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F9843-3551-47D6-BD3E-346FBDF458AF}" type="datetime1">
              <a:rPr lang="en-US" smtClean="0"/>
              <a:pPr/>
              <a:t>3/3/2020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C2989-19D5-42F7-8321-FE6B75231AF4}" type="datetime1">
              <a:rPr lang="en-US" smtClean="0"/>
              <a:pPr/>
              <a:t>3/3/2020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9420" y="408993"/>
            <a:ext cx="4800937" cy="1828800"/>
          </a:xfrm>
        </p:spPr>
        <p:txBody>
          <a:bodyPr anchor="b">
            <a:no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6491" y="381000"/>
            <a:ext cx="5489510" cy="57912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59420" y="2237793"/>
            <a:ext cx="4800937" cy="18288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9C03C-1F27-412D-AD0B-6423348F1B9B}" type="datetime1">
              <a:rPr lang="en-US" smtClean="0"/>
              <a:pPr/>
              <a:t>3/3/2020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6248" y="384048"/>
            <a:ext cx="4800600" cy="1828800"/>
          </a:xfrm>
        </p:spPr>
        <p:txBody>
          <a:bodyPr anchor="b">
            <a:noAutofit/>
          </a:bodyPr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0" y="0"/>
            <a:ext cx="6096000" cy="6858000"/>
          </a:xfrm>
          <a:ln>
            <a:noFill/>
          </a:ln>
        </p:spPr>
        <p:txBody>
          <a:bodyPr tIns="45720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56249" y="2240280"/>
            <a:ext cx="4799140" cy="18288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="" xmlns:p14="http://schemas.microsoft.com/office/powerpoint/2010/main" val="57120044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81200" y="381000"/>
            <a:ext cx="9372600" cy="12954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81200" y="1987419"/>
            <a:ext cx="9372600" cy="44831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631790" y="5586761"/>
            <a:ext cx="280731" cy="883759"/>
          </a:xfrm>
          <a:prstGeom prst="rect">
            <a:avLst/>
          </a:prstGeom>
        </p:spPr>
        <p:txBody>
          <a:bodyPr vert="vert270" lIns="91440" tIns="45720" rIns="91440" bIns="45720" rtlCol="0" anchor="ctr"/>
          <a:lstStyle>
            <a:lvl1pPr algn="l">
              <a:defRPr sz="120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fld id="{619CFDC2-5630-4611-9BF0-0EF7C8C4398D}" type="datetime1">
              <a:rPr lang="en-US" smtClean="0"/>
              <a:pPr/>
              <a:t>3/3/2020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631790" y="365125"/>
            <a:ext cx="280730" cy="5139936"/>
          </a:xfrm>
          <a:prstGeom prst="rect">
            <a:avLst/>
          </a:prstGeom>
        </p:spPr>
        <p:txBody>
          <a:bodyPr vert="vert270" lIns="91440" tIns="45720" rIns="91440" bIns="45720" rtlCol="0" anchor="ctr"/>
          <a:lstStyle>
            <a:lvl1pPr algn="ctr">
              <a:defRPr sz="120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13321" y="6268940"/>
            <a:ext cx="722377" cy="2015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58" r:id="rId10"/>
    <p:sldLayoutId id="2147483659" r:id="rId11"/>
  </p:sldLayoutIdLst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400" kern="1200" cap="all" baseline="0">
          <a:solidFill>
            <a:schemeClr val="accent1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914400" rtl="0" eaLnBrk="1" latinLnBrk="0" hangingPunct="1">
        <a:lnSpc>
          <a:spcPct val="90000"/>
        </a:lnSpc>
        <a:spcBef>
          <a:spcPts val="1800"/>
        </a:spcBef>
        <a:buSzPct val="100000"/>
        <a:buFont typeface="Arial" pitchFamily="34" charset="0"/>
        <a:buChar char="▪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74320" algn="l" defTabSz="914400" rtl="0" eaLnBrk="1" latinLnBrk="0" hangingPunct="1">
        <a:lnSpc>
          <a:spcPct val="90000"/>
        </a:lnSpc>
        <a:spcBef>
          <a:spcPts val="1200"/>
        </a:spcBef>
        <a:buSzPct val="100000"/>
        <a:buFont typeface="Arial" pitchFamily="34" charset="0"/>
        <a:buChar char="▪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28600" algn="l" defTabSz="914400" rtl="0" eaLnBrk="1" latinLnBrk="0" hangingPunct="1">
        <a:lnSpc>
          <a:spcPct val="90000"/>
        </a:lnSpc>
        <a:spcBef>
          <a:spcPts val="800"/>
        </a:spcBef>
        <a:buSzPct val="100000"/>
        <a:buFont typeface="Arial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indent="-18288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18288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91640" indent="-18288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874520" indent="-18288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31720" indent="-18288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841144"/>
            <a:ext cx="9466556" cy="1168592"/>
          </a:xfrm>
        </p:spPr>
        <p:txBody>
          <a:bodyPr>
            <a:normAutofit/>
          </a:bodyPr>
          <a:lstStyle/>
          <a:p>
            <a:r>
              <a:rPr lang="en-US" sz="6600" dirty="0"/>
              <a:t>Machine Learning</a:t>
            </a:r>
          </a:p>
        </p:txBody>
      </p:sp>
    </p:spTree>
    <p:extLst>
      <p:ext uri="{BB962C8B-B14F-4D97-AF65-F5344CB8AC3E}">
        <p14:creationId xmlns="" xmlns:p14="http://schemas.microsoft.com/office/powerpoint/2010/main" val="241325191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="" xmlns:a16="http://schemas.microsoft.com/office/drawing/2014/main" id="{5D39C9C0-7662-429B-9846-167C2011B8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452" y="408993"/>
            <a:ext cx="11102905" cy="807248"/>
          </a:xfrm>
        </p:spPr>
        <p:txBody>
          <a:bodyPr/>
          <a:lstStyle/>
          <a:p>
            <a:r>
              <a:rPr lang="en-IN" dirty="0"/>
              <a:t>Regression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DB6146E1-943C-4CBF-AF77-035F4F43C92B}"/>
              </a:ext>
            </a:extLst>
          </p:cNvPr>
          <p:cNvSpPr txBox="1"/>
          <p:nvPr/>
        </p:nvSpPr>
        <p:spPr>
          <a:xfrm>
            <a:off x="417250" y="1322773"/>
            <a:ext cx="1110290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3600" dirty="0"/>
              <a:t>Regression is used to forecast future values from the training dataset.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3600" dirty="0"/>
              <a:t>Example whether forecast, share market prediction etc.,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271278DF-C1F3-452A-B1E3-0925CFDE83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537" y="3486150"/>
            <a:ext cx="8972550" cy="337185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71859486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="" xmlns:a16="http://schemas.microsoft.com/office/drawing/2014/main" id="{5D39C9C0-7662-429B-9846-167C2011B8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452" y="408993"/>
            <a:ext cx="11102905" cy="807248"/>
          </a:xfrm>
        </p:spPr>
        <p:txBody>
          <a:bodyPr/>
          <a:lstStyle/>
          <a:p>
            <a:r>
              <a:rPr lang="en-IN" dirty="0"/>
              <a:t>Simple linear regression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DB6146E1-943C-4CBF-AF77-035F4F43C92B}"/>
              </a:ext>
            </a:extLst>
          </p:cNvPr>
          <p:cNvSpPr txBox="1"/>
          <p:nvPr/>
        </p:nvSpPr>
        <p:spPr>
          <a:xfrm>
            <a:off x="417250" y="1322773"/>
            <a:ext cx="1110290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3600" dirty="0"/>
              <a:t>Simple linear regression has one independent variable and one dependent variable. X and y.</a:t>
            </a:r>
          </a:p>
          <a:p>
            <a:endParaRPr lang="en-IN" sz="3600" dirty="0"/>
          </a:p>
        </p:txBody>
      </p:sp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7C73F6E9-1AC2-4A8F-B78E-8D2D50808E1B}"/>
              </a:ext>
            </a:extLst>
          </p:cNvPr>
          <p:cNvSpPr/>
          <p:nvPr/>
        </p:nvSpPr>
        <p:spPr>
          <a:xfrm>
            <a:off x="3459543" y="2857572"/>
            <a:ext cx="469872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Y = b0 + b1 * X1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F03C8D7C-5787-44DF-838F-5E3F0A8588C7}"/>
              </a:ext>
            </a:extLst>
          </p:cNvPr>
          <p:cNvSpPr txBox="1"/>
          <p:nvPr/>
        </p:nvSpPr>
        <p:spPr>
          <a:xfrm>
            <a:off x="417250" y="4323425"/>
            <a:ext cx="115054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Y =&gt; Dependent Variable.</a:t>
            </a:r>
          </a:p>
          <a:p>
            <a:r>
              <a:rPr lang="en-IN" dirty="0"/>
              <a:t>X =&gt; Independent Variable.</a:t>
            </a:r>
          </a:p>
          <a:p>
            <a:r>
              <a:rPr lang="en-IN" dirty="0"/>
              <a:t>B0 =&gt; Constant.</a:t>
            </a:r>
          </a:p>
          <a:p>
            <a:r>
              <a:rPr lang="en-IN" dirty="0"/>
              <a:t>B1 =&gt; Coefficient of the independent variable.</a:t>
            </a:r>
          </a:p>
        </p:txBody>
      </p:sp>
    </p:spTree>
    <p:extLst>
      <p:ext uri="{BB962C8B-B14F-4D97-AF65-F5344CB8AC3E}">
        <p14:creationId xmlns="" xmlns:p14="http://schemas.microsoft.com/office/powerpoint/2010/main" val="402579911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="" xmlns:a16="http://schemas.microsoft.com/office/drawing/2014/main" id="{ED4852FA-5EA0-4DB5-A9C2-008883278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Multiple linear regression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C71BF8B7-A398-4A8B-A130-0EBEAAE44B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981200" y="1839157"/>
            <a:ext cx="9372599" cy="1978241"/>
          </a:xfrm>
        </p:spPr>
        <p:txBody>
          <a:bodyPr>
            <a:normAutofit lnSpcReduction="10000"/>
          </a:bodyPr>
          <a:lstStyle/>
          <a:p>
            <a:r>
              <a:rPr lang="en-IN" sz="4800" dirty="0"/>
              <a:t>Is same as simple linear regression but it has many independent variables.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A841E2A3-5B05-4B26-8761-DF9DE33F6A89}"/>
              </a:ext>
            </a:extLst>
          </p:cNvPr>
          <p:cNvSpPr/>
          <p:nvPr/>
        </p:nvSpPr>
        <p:spPr>
          <a:xfrm>
            <a:off x="1981200" y="4165821"/>
            <a:ext cx="923201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y</a:t>
            </a:r>
            <a:r>
              <a:rPr lang="en-US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 = b0 + b1x1 + b2x2 + … + bnxn</a:t>
            </a:r>
            <a:endParaRPr lang="en-US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47578086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="" xmlns:a16="http://schemas.microsoft.com/office/drawing/2014/main" id="{CD19FECD-BE13-44A5-B352-9398558FA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822960"/>
            <a:ext cx="8686800" cy="917063"/>
          </a:xfrm>
        </p:spPr>
        <p:txBody>
          <a:bodyPr>
            <a:normAutofit fontScale="90000"/>
          </a:bodyPr>
          <a:lstStyle/>
          <a:p>
            <a:r>
              <a:rPr lang="en-IN" dirty="0"/>
              <a:t>CLASSIFICATION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8426D539-59EE-4FD5-9EBF-B51F306E06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599" y="1740024"/>
            <a:ext cx="8933895" cy="2370338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3200" dirty="0"/>
              <a:t>Classification is used to predict a category.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3200" dirty="0"/>
              <a:t>It is nothing but identifying which category an object belongs to.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3200" dirty="0">
                <a:solidFill>
                  <a:srgbClr val="00B050"/>
                </a:solidFill>
              </a:rPr>
              <a:t>Example: </a:t>
            </a:r>
            <a:r>
              <a:rPr lang="en-IN" sz="3200" dirty="0">
                <a:solidFill>
                  <a:srgbClr val="FFC000"/>
                </a:solidFill>
              </a:rPr>
              <a:t>Classifying whether an email is spam or not.</a:t>
            </a:r>
            <a:endParaRPr lang="en-IN" sz="3200" dirty="0">
              <a:solidFill>
                <a:srgbClr val="00B050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8877D968-B09B-4DAB-A612-18C8CB6E03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250" y="4110362"/>
            <a:ext cx="5905500" cy="26670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52047059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6313908-A2E5-4BDB-AA41-C0191EA8ACA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96123" y="214814"/>
            <a:ext cx="8686800" cy="792163"/>
          </a:xfrm>
        </p:spPr>
        <p:txBody>
          <a:bodyPr>
            <a:normAutofit/>
          </a:bodyPr>
          <a:lstStyle/>
          <a:p>
            <a:r>
              <a:rPr lang="en-IN" dirty="0"/>
              <a:t>LOGISTIC REGRESSION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86C07A1A-29EF-4172-9218-C146A4491F59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796123" y="1171344"/>
            <a:ext cx="8872538" cy="5283200"/>
          </a:xfrm>
        </p:spPr>
        <p:txBody>
          <a:bodyPr/>
          <a:lstStyle/>
          <a:p>
            <a:r>
              <a:rPr lang="en-IN" dirty="0"/>
              <a:t>Logistic regression uses sigmoid function to classify objects.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A96F178A-E9A6-41BC-9F59-CC0BC89E6E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267" y="2205669"/>
            <a:ext cx="8096250" cy="380047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77609847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8CA9F88-F3C4-4879-98C0-2380AD4E85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90300"/>
            <a:ext cx="8686800" cy="677366"/>
          </a:xfrm>
        </p:spPr>
        <p:txBody>
          <a:bodyPr>
            <a:normAutofit fontScale="90000"/>
          </a:bodyPr>
          <a:lstStyle/>
          <a:p>
            <a:r>
              <a:rPr lang="en-IN" sz="4800" dirty="0"/>
              <a:t>Support vector machines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73E7CF02-DBC1-43C4-BBD5-113102A91E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156760"/>
            <a:ext cx="11455153" cy="2900335"/>
          </a:xfrm>
        </p:spPr>
        <p:txBody>
          <a:bodyPr>
            <a:noAutofit/>
          </a:bodyPr>
          <a:lstStyle/>
          <a:p>
            <a:r>
              <a:rPr lang="en-IN" sz="4000" dirty="0"/>
              <a:t>Support vector machine is a classifier that finds an optimal hyperplane that maximizes the margin between two classes.</a:t>
            </a:r>
          </a:p>
          <a:p>
            <a:endParaRPr lang="en-IN" sz="4000" dirty="0"/>
          </a:p>
          <a:p>
            <a:r>
              <a:rPr lang="en-IN" sz="4000" dirty="0">
                <a:solidFill>
                  <a:srgbClr val="FF0000"/>
                </a:solidFill>
              </a:rPr>
              <a:t>			</a:t>
            </a:r>
            <a:r>
              <a:rPr lang="en-IN" dirty="0">
                <a:solidFill>
                  <a:srgbClr val="FF0000"/>
                </a:solidFill>
              </a:rPr>
              <a:t>- Applied Machine learning Algorithms by Derek Jadamski </a:t>
            </a:r>
          </a:p>
          <a:p>
            <a:r>
              <a:rPr lang="en-IN" sz="4000" dirty="0"/>
              <a:t>						</a:t>
            </a:r>
          </a:p>
        </p:txBody>
      </p:sp>
    </p:spTree>
    <p:extLst>
      <p:ext uri="{BB962C8B-B14F-4D97-AF65-F5344CB8AC3E}">
        <p14:creationId xmlns="" xmlns:p14="http://schemas.microsoft.com/office/powerpoint/2010/main" val="219446154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="" xmlns:a16="http://schemas.microsoft.com/office/drawing/2014/main" id="{3025A0C0-16B2-4C99-9D2C-0062AFBADCBA}"/>
              </a:ext>
            </a:extLst>
          </p:cNvPr>
          <p:cNvGrpSpPr/>
          <p:nvPr/>
        </p:nvGrpSpPr>
        <p:grpSpPr>
          <a:xfrm>
            <a:off x="1386020" y="1855433"/>
            <a:ext cx="9613413" cy="4505417"/>
            <a:chOff x="1252855" y="1846555"/>
            <a:chExt cx="9613413" cy="4505417"/>
          </a:xfrm>
        </p:grpSpPr>
        <p:pic>
          <p:nvPicPr>
            <p:cNvPr id="5" name="Picture 4">
              <a:extLst>
                <a:ext uri="{FF2B5EF4-FFF2-40B4-BE49-F238E27FC236}">
                  <a16:creationId xmlns="" xmlns:a16="http://schemas.microsoft.com/office/drawing/2014/main" id="{96553954-1D98-483A-B3E3-48A74B6CC5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52855" y="1846555"/>
              <a:ext cx="5156823" cy="4505417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="" xmlns:a16="http://schemas.microsoft.com/office/drawing/2014/main" id="{DBAED4E8-DEBD-4779-840A-95FB3A5C6B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88688" y="2201661"/>
              <a:ext cx="4377580" cy="4088167"/>
            </a:xfrm>
            <a:prstGeom prst="rect">
              <a:avLst/>
            </a:prstGeom>
          </p:spPr>
        </p:pic>
      </p:grpSp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25E267FF-6616-4BF1-A138-E7CA80C6D150}"/>
              </a:ext>
            </a:extLst>
          </p:cNvPr>
          <p:cNvSpPr/>
          <p:nvPr/>
        </p:nvSpPr>
        <p:spPr>
          <a:xfrm>
            <a:off x="1162441" y="0"/>
            <a:ext cx="1091882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5400" b="1" cap="none" spc="0" dirty="0">
                <a:ln/>
                <a:solidFill>
                  <a:schemeClr val="accent4"/>
                </a:solidFill>
                <a:effectLst/>
              </a:rPr>
              <a:t>SVM FINDING OPTIMAL HYPERPLANE</a:t>
            </a:r>
          </a:p>
        </p:txBody>
      </p:sp>
    </p:spTree>
    <p:extLst>
      <p:ext uri="{BB962C8B-B14F-4D97-AF65-F5344CB8AC3E}">
        <p14:creationId xmlns="" xmlns:p14="http://schemas.microsoft.com/office/powerpoint/2010/main" val="1195405535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222B93E-300A-4CBF-9F3F-749DB1A8F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9773"/>
            <a:ext cx="8686800" cy="908186"/>
          </a:xfrm>
        </p:spPr>
        <p:txBody>
          <a:bodyPr>
            <a:normAutofit fontScale="90000"/>
          </a:bodyPr>
          <a:lstStyle/>
          <a:p>
            <a:r>
              <a:rPr lang="en-IN" dirty="0"/>
              <a:t>DECISION TREES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938DA5B4-80D7-49A0-BBD1-79D93C6120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162975"/>
            <a:ext cx="8686800" cy="5122415"/>
          </a:xfrm>
        </p:spPr>
        <p:txBody>
          <a:bodyPr/>
          <a:lstStyle/>
          <a:p>
            <a:r>
              <a:rPr lang="en-IN" dirty="0"/>
              <a:t>A versatile machine learning algorithm which can perform both classification and regression tasks.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4497F5FC-8204-4107-A715-ADA3F9A1A2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496168"/>
            <a:ext cx="7049484" cy="4182059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93327206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53A6C9FA-A23E-4A75-A326-0832A3669CC4}"/>
              </a:ext>
            </a:extLst>
          </p:cNvPr>
          <p:cNvSpPr/>
          <p:nvPr/>
        </p:nvSpPr>
        <p:spPr>
          <a:xfrm>
            <a:off x="3292732" y="0"/>
            <a:ext cx="560653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RANDOM FORESTS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7440B30E-0305-4B10-94F2-F30B4225C8EA}"/>
              </a:ext>
            </a:extLst>
          </p:cNvPr>
          <p:cNvSpPr txBox="1"/>
          <p:nvPr/>
        </p:nvSpPr>
        <p:spPr>
          <a:xfrm>
            <a:off x="1669002" y="1340528"/>
            <a:ext cx="9596761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IN" sz="3200" dirty="0"/>
              <a:t>An ensemble algorithm which uses decision trees underneath</a:t>
            </a:r>
            <a:r>
              <a:rPr lang="en-IN" sz="3200" dirty="0" smtClean="0"/>
              <a:t>.</a:t>
            </a:r>
            <a:endParaRPr lang="en-IN" sz="3200" dirty="0"/>
          </a:p>
          <a:p>
            <a:pPr>
              <a:buFont typeface="Arial" pitchFamily="34" charset="0"/>
              <a:buChar char="•"/>
            </a:pPr>
            <a:r>
              <a:rPr lang="en-IN" sz="3200" dirty="0" smtClean="0"/>
              <a:t>Ensemble is the aggregation of group of predictors for predictors.</a:t>
            </a:r>
          </a:p>
        </p:txBody>
      </p:sp>
      <p:sp>
        <p:nvSpPr>
          <p:cNvPr id="1026" name="AutoShape 2" descr="Image result for training diverse classifier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28" name="AutoShape 4" descr="Image result for training diverse classifier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1029" name="Picture 5" descr="C:\Users\abc\Downloads\index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39108" y="3386569"/>
            <a:ext cx="8033327" cy="246928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346563105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0364" y="176415"/>
            <a:ext cx="8686800" cy="1015076"/>
          </a:xfrm>
        </p:spPr>
        <p:txBody>
          <a:bodyPr/>
          <a:lstStyle/>
          <a:p>
            <a:r>
              <a:rPr lang="en-IN" dirty="0" smtClean="0"/>
              <a:t>SIMPLE NLP TRICK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0436" y="1218275"/>
            <a:ext cx="9143999" cy="5210233"/>
          </a:xfrm>
        </p:spPr>
        <p:txBody>
          <a:bodyPr>
            <a:noAutofit/>
          </a:bodyPr>
          <a:lstStyle/>
          <a:p>
            <a:r>
              <a:rPr lang="en-IN" sz="4400" b="1" dirty="0" smtClean="0"/>
              <a:t>Step 1: </a:t>
            </a:r>
            <a:r>
              <a:rPr lang="en-IN" sz="4400" dirty="0" smtClean="0"/>
              <a:t>Convert the sentence to lowercase.</a:t>
            </a:r>
          </a:p>
          <a:p>
            <a:r>
              <a:rPr lang="en-IN" sz="4400" b="1" dirty="0" smtClean="0"/>
              <a:t>Step 2: </a:t>
            </a:r>
            <a:r>
              <a:rPr lang="en-IN" sz="4400" dirty="0" smtClean="0"/>
              <a:t>Remove unreadable words.</a:t>
            </a:r>
          </a:p>
          <a:p>
            <a:r>
              <a:rPr lang="en-IN" sz="4400" b="1" dirty="0" smtClean="0"/>
              <a:t>Step 3: </a:t>
            </a:r>
            <a:r>
              <a:rPr lang="en-IN" sz="4400" dirty="0" smtClean="0"/>
              <a:t>Convert the sentence into tokens.</a:t>
            </a:r>
          </a:p>
          <a:p>
            <a:r>
              <a:rPr lang="en-IN" sz="4400" b="1" dirty="0" smtClean="0"/>
              <a:t>Step 4: </a:t>
            </a:r>
            <a:r>
              <a:rPr lang="en-IN" sz="4400" dirty="0" smtClean="0"/>
              <a:t>Remove Stop words </a:t>
            </a:r>
            <a:r>
              <a:rPr lang="en-IN" sz="4400" smtClean="0"/>
              <a:t>and Punctuation.</a:t>
            </a:r>
            <a:endParaRPr lang="en-IN" sz="4400" dirty="0" smtClean="0"/>
          </a:p>
          <a:p>
            <a:r>
              <a:rPr lang="en-IN" sz="4400" b="1" dirty="0" smtClean="0"/>
              <a:t>Step 5: </a:t>
            </a:r>
            <a:r>
              <a:rPr lang="en-IN" sz="4400" dirty="0" smtClean="0"/>
              <a:t>Join the sentence.</a:t>
            </a:r>
            <a:endParaRPr lang="en-IN" sz="4400" b="1" dirty="0" smtClean="0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machine Learning?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Machine learning is the field of study that gives the computer the ability to learn without being explicitly programmed. </a:t>
            </a:r>
          </a:p>
          <a:p>
            <a:pPr marL="1691640" lvl="6" indent="0">
              <a:buNone/>
            </a:pP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	-Arthur Samuel</a:t>
            </a:r>
          </a:p>
        </p:txBody>
      </p:sp>
    </p:spTree>
    <p:extLst>
      <p:ext uri="{BB962C8B-B14F-4D97-AF65-F5344CB8AC3E}">
        <p14:creationId xmlns="" xmlns:p14="http://schemas.microsoft.com/office/powerpoint/2010/main" val="252333261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381000"/>
            <a:ext cx="9372600" cy="710953"/>
          </a:xfrm>
        </p:spPr>
        <p:txBody>
          <a:bodyPr/>
          <a:lstStyle/>
          <a:p>
            <a:r>
              <a:rPr lang="en-US" dirty="0"/>
              <a:t>What is a dataset?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1A93ED2E-BE8E-42BC-9728-636770C9DF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14365" y="1278384"/>
            <a:ext cx="8432307" cy="1180731"/>
          </a:xfrm>
        </p:spPr>
        <p:txBody>
          <a:bodyPr/>
          <a:lstStyle/>
          <a:p>
            <a:r>
              <a:rPr lang="en-IN" dirty="0"/>
              <a:t>A collection of data is called dataset.</a:t>
            </a:r>
          </a:p>
          <a:p>
            <a:r>
              <a:rPr lang="en-IN" dirty="0"/>
              <a:t>It is mostly in the form of text and images.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71DF9F4C-900E-4322-8A57-2920A23975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2408703"/>
            <a:ext cx="6505852" cy="4068297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93695584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1219" y="400371"/>
            <a:ext cx="9372600" cy="728709"/>
          </a:xfrm>
        </p:spPr>
        <p:txBody>
          <a:bodyPr/>
          <a:lstStyle/>
          <a:p>
            <a:r>
              <a:rPr lang="en-US" dirty="0"/>
              <a:t>Preprocessing - IMPUTING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="" xmlns:p14="http://schemas.microsoft.com/office/powerpoint/2010/main" val="1474766388"/>
              </p:ext>
            </p:extLst>
          </p:nvPr>
        </p:nvGraphicFramePr>
        <p:xfrm>
          <a:off x="1671220" y="2752078"/>
          <a:ext cx="9372600" cy="3168452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31242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242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31242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79211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Class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Group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Group 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79211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Class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79211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Class 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79211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Class 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Multiplication Sign 2">
            <a:extLst>
              <a:ext uri="{FF2B5EF4-FFF2-40B4-BE49-F238E27FC236}">
                <a16:creationId xmlns="" xmlns:a16="http://schemas.microsoft.com/office/drawing/2014/main" id="{2B32AE29-29A9-4933-971F-27D501553BED}"/>
              </a:ext>
            </a:extLst>
          </p:cNvPr>
          <p:cNvSpPr/>
          <p:nvPr/>
        </p:nvSpPr>
        <p:spPr>
          <a:xfrm>
            <a:off x="6104506" y="4536488"/>
            <a:ext cx="506027" cy="461639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Multiplication Sign 6">
            <a:extLst>
              <a:ext uri="{FF2B5EF4-FFF2-40B4-BE49-F238E27FC236}">
                <a16:creationId xmlns="" xmlns:a16="http://schemas.microsoft.com/office/drawing/2014/main" id="{449E610A-EC25-4BF7-AA19-6A41A81C57FB}"/>
              </a:ext>
            </a:extLst>
          </p:cNvPr>
          <p:cNvSpPr/>
          <p:nvPr/>
        </p:nvSpPr>
        <p:spPr>
          <a:xfrm>
            <a:off x="9306755" y="5274816"/>
            <a:ext cx="506027" cy="461639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0B13D418-1783-4708-9F56-C6BC0DEA1C7F}"/>
              </a:ext>
            </a:extLst>
          </p:cNvPr>
          <p:cNvSpPr txBox="1"/>
          <p:nvPr/>
        </p:nvSpPr>
        <p:spPr>
          <a:xfrm>
            <a:off x="1671220" y="1322774"/>
            <a:ext cx="918617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/>
              <a:t>The dataset should not contain any missing values, The missing values in dataset should be processed in order to proceed further.</a:t>
            </a:r>
          </a:p>
        </p:txBody>
      </p:sp>
    </p:spTree>
    <p:extLst>
      <p:ext uri="{BB962C8B-B14F-4D97-AF65-F5344CB8AC3E}">
        <p14:creationId xmlns="" xmlns:p14="http://schemas.microsoft.com/office/powerpoint/2010/main" val="401983844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Replacing The Missing Values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="" xmlns:a16="http://schemas.microsoft.com/office/drawing/2014/main" id="{7682E940-686E-44F7-BF95-4F73F550C8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981200" y="1981200"/>
            <a:ext cx="9372600" cy="2706210"/>
          </a:xfrm>
        </p:spPr>
        <p:txBody>
          <a:bodyPr>
            <a:normAutofit/>
          </a:bodyPr>
          <a:lstStyle/>
          <a:p>
            <a:r>
              <a:rPr lang="en-IN" sz="4400" dirty="0"/>
              <a:t>Mean</a:t>
            </a:r>
          </a:p>
          <a:p>
            <a:r>
              <a:rPr lang="en-IN" sz="4400" dirty="0"/>
              <a:t>Median</a:t>
            </a:r>
          </a:p>
          <a:p>
            <a:r>
              <a:rPr lang="en-IN" sz="4400" dirty="0"/>
              <a:t>Most Frequent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AA13E128-75EE-4FC9-AF11-6364A44E0EE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7455" y="4687410"/>
            <a:ext cx="3154928" cy="2099569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64266491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1026" y="790113"/>
            <a:ext cx="8686800" cy="932155"/>
          </a:xfrm>
        </p:spPr>
        <p:txBody>
          <a:bodyPr>
            <a:normAutofit fontScale="90000"/>
          </a:bodyPr>
          <a:lstStyle/>
          <a:p>
            <a:r>
              <a:rPr lang="en-US" dirty="0"/>
              <a:t>Processing Categorical Data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="" xmlns:a16="http://schemas.microsoft.com/office/drawing/2014/main" id="{5CB5F260-CB39-4D7E-A162-A1BF3DD9DC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1360168417"/>
              </p:ext>
            </p:extLst>
          </p:nvPr>
        </p:nvGraphicFramePr>
        <p:xfrm>
          <a:off x="471996" y="2050520"/>
          <a:ext cx="9044866" cy="1463040"/>
        </p:xfrm>
        <a:graphic>
          <a:graphicData uri="http://schemas.openxmlformats.org/drawingml/2006/table">
            <a:tbl>
              <a:tblPr>
                <a:tableStyleId>{22838BEF-8BB2-4498-84A7-C5851F593DF1}</a:tableStyleId>
              </a:tblPr>
              <a:tblGrid>
                <a:gridCol w="4522433">
                  <a:extLst>
                    <a:ext uri="{9D8B030D-6E8A-4147-A177-3AD203B41FA5}">
                      <a16:colId xmlns="" xmlns:a16="http://schemas.microsoft.com/office/drawing/2014/main" val="168934850"/>
                    </a:ext>
                  </a:extLst>
                </a:gridCol>
                <a:gridCol w="4522433">
                  <a:extLst>
                    <a:ext uri="{9D8B030D-6E8A-4147-A177-3AD203B41FA5}">
                      <a16:colId xmlns="" xmlns:a16="http://schemas.microsoft.com/office/drawing/2014/main" val="306114673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IN"/>
                        <a:t>Country(Categorical)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/>
                        <a:t>Country(Numerical)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409726612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/>
                        <a:t>GERMANY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99151784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/>
                        <a:t>FRANCE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299981107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/>
                        <a:t>ITALY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2903495146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AB79A744-E6A4-4BCA-8825-740C467C738A}"/>
              </a:ext>
            </a:extLst>
          </p:cNvPr>
          <p:cNvSpPr txBox="1"/>
          <p:nvPr/>
        </p:nvSpPr>
        <p:spPr>
          <a:xfrm>
            <a:off x="471996" y="4225771"/>
            <a:ext cx="90448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Mathematical algorithms will not work under categorical data. They must be encoded into some numerical form to proceed further.</a:t>
            </a:r>
          </a:p>
        </p:txBody>
      </p:sp>
    </p:spTree>
    <p:extLst>
      <p:ext uri="{BB962C8B-B14F-4D97-AF65-F5344CB8AC3E}">
        <p14:creationId xmlns="" xmlns:p14="http://schemas.microsoft.com/office/powerpoint/2010/main" val="46861952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C71D887-B47E-49A7-A3B1-5364C5848A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96514"/>
            <a:ext cx="9510944" cy="570834"/>
          </a:xfrm>
        </p:spPr>
        <p:txBody>
          <a:bodyPr>
            <a:normAutofit fontScale="90000"/>
          </a:bodyPr>
          <a:lstStyle/>
          <a:p>
            <a:r>
              <a:rPr lang="en-IN" sz="4000" dirty="0"/>
              <a:t>Standardization AND normalization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6676ED1C-1575-419D-8B51-1CF533D541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083076"/>
            <a:ext cx="8686800" cy="870011"/>
          </a:xfrm>
        </p:spPr>
        <p:txBody>
          <a:bodyPr>
            <a:normAutofit/>
          </a:bodyPr>
          <a:lstStyle/>
          <a:p>
            <a:r>
              <a:rPr lang="en-IN" dirty="0"/>
              <a:t>Outliers will greatly affect the model’s performance and it must be processed before moving further.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BCA2F266-0E2A-4A80-B8BD-0BABD53339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311" y="2128867"/>
            <a:ext cx="8956089" cy="430744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849736805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Machine learning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112885" y="1757779"/>
            <a:ext cx="9240915" cy="4719221"/>
          </a:xfrm>
        </p:spPr>
        <p:txBody>
          <a:bodyPr>
            <a:normAutofit/>
          </a:bodyPr>
          <a:lstStyle/>
          <a:p>
            <a:r>
              <a:rPr lang="en-US" sz="4800" dirty="0"/>
              <a:t>Supervised Learning.</a:t>
            </a:r>
          </a:p>
          <a:p>
            <a:r>
              <a:rPr lang="en-US" sz="4800" dirty="0"/>
              <a:t>Unsupervised Learning.</a:t>
            </a:r>
          </a:p>
          <a:p>
            <a:r>
              <a:rPr lang="en-US" sz="4800" dirty="0"/>
              <a:t>Semi supervised Learning.</a:t>
            </a:r>
          </a:p>
          <a:p>
            <a:r>
              <a:rPr lang="en-US" sz="4800" dirty="0"/>
              <a:t>Reinforcement Learning.</a:t>
            </a:r>
          </a:p>
        </p:txBody>
      </p:sp>
    </p:spTree>
    <p:extLst>
      <p:ext uri="{BB962C8B-B14F-4D97-AF65-F5344CB8AC3E}">
        <p14:creationId xmlns="" xmlns:p14="http://schemas.microsoft.com/office/powerpoint/2010/main" val="1397893279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Machine Learning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6B2A5B9D-0277-4730-A113-D4090DCAB666}"/>
              </a:ext>
            </a:extLst>
          </p:cNvPr>
          <p:cNvSpPr txBox="1"/>
          <p:nvPr/>
        </p:nvSpPr>
        <p:spPr>
          <a:xfrm>
            <a:off x="2139518" y="1970843"/>
            <a:ext cx="9372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/>
              <a:t>In supervised machine learning the training data will contain desired outputs. A typical example would be a spam filter.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C2B18938-1FF6-4817-AD87-0370099EFA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8975" y="3057525"/>
            <a:ext cx="5734050" cy="341947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13230113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Wireframe Building 16x9">
  <a:themeElements>
    <a:clrScheme name="WireframeBuilding">
      <a:dk1>
        <a:srgbClr val="404040"/>
      </a:dk1>
      <a:lt1>
        <a:sysClr val="window" lastClr="FFFFFF"/>
      </a:lt1>
      <a:dk2>
        <a:srgbClr val="000000"/>
      </a:dk2>
      <a:lt2>
        <a:srgbClr val="E4F9F9"/>
      </a:lt2>
      <a:accent1>
        <a:srgbClr val="1BDCFF"/>
      </a:accent1>
      <a:accent2>
        <a:srgbClr val="3AC673"/>
      </a:accent2>
      <a:accent3>
        <a:srgbClr val="F6BD1E"/>
      </a:accent3>
      <a:accent4>
        <a:srgbClr val="C74167"/>
      </a:accent4>
      <a:accent5>
        <a:srgbClr val="F17E1F"/>
      </a:accent5>
      <a:accent6>
        <a:srgbClr val="6681CC"/>
      </a:accent6>
      <a:hlink>
        <a:srgbClr val="F17E1F"/>
      </a:hlink>
      <a:folHlink>
        <a:srgbClr val="969696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Business wireframe building presentation (widescreen).potx" id="{58CE74E2-616B-447D-963B-87527DA5909A}" vid="{49D84436-E293-416F-BC4D-7976A1E115A4}"/>
    </a:ext>
  </a:extLst>
</a:theme>
</file>

<file path=ppt/theme/theme2.xml><?xml version="1.0" encoding="utf-8"?>
<a:theme xmlns:a="http://schemas.openxmlformats.org/drawingml/2006/main" name="Office Theme">
  <a:themeElements>
    <a:clrScheme name="WireframeBuilding">
      <a:dk1>
        <a:srgbClr val="404040"/>
      </a:dk1>
      <a:lt1>
        <a:sysClr val="window" lastClr="FFFFFF"/>
      </a:lt1>
      <a:dk2>
        <a:srgbClr val="000000"/>
      </a:dk2>
      <a:lt2>
        <a:srgbClr val="E4F9F9"/>
      </a:lt2>
      <a:accent1>
        <a:srgbClr val="1BDCFF"/>
      </a:accent1>
      <a:accent2>
        <a:srgbClr val="3AC673"/>
      </a:accent2>
      <a:accent3>
        <a:srgbClr val="F6BD1E"/>
      </a:accent3>
      <a:accent4>
        <a:srgbClr val="C74167"/>
      </a:accent4>
      <a:accent5>
        <a:srgbClr val="F17E1F"/>
      </a:accent5>
      <a:accent6>
        <a:srgbClr val="6681CC"/>
      </a:accent6>
      <a:hlink>
        <a:srgbClr val="F17E1F"/>
      </a:hlink>
      <a:folHlink>
        <a:srgbClr val="969696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WireframeBuilding">
      <a:dk1>
        <a:srgbClr val="404040"/>
      </a:dk1>
      <a:lt1>
        <a:sysClr val="window" lastClr="FFFFFF"/>
      </a:lt1>
      <a:dk2>
        <a:srgbClr val="000000"/>
      </a:dk2>
      <a:lt2>
        <a:srgbClr val="E4F9F9"/>
      </a:lt2>
      <a:accent1>
        <a:srgbClr val="1BDCFF"/>
      </a:accent1>
      <a:accent2>
        <a:srgbClr val="3AC673"/>
      </a:accent2>
      <a:accent3>
        <a:srgbClr val="F6BD1E"/>
      </a:accent3>
      <a:accent4>
        <a:srgbClr val="C74167"/>
      </a:accent4>
      <a:accent5>
        <a:srgbClr val="F17E1F"/>
      </a:accent5>
      <a:accent6>
        <a:srgbClr val="6681CC"/>
      </a:accent6>
      <a:hlink>
        <a:srgbClr val="F17E1F"/>
      </a:hlink>
      <a:folHlink>
        <a:srgbClr val="969696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Business wireframe building presentation (widescreen)</Template>
  <TotalTime>692</TotalTime>
  <Words>442</Words>
  <Application>Microsoft Office PowerPoint</Application>
  <PresentationFormat>Custom</PresentationFormat>
  <Paragraphs>78</Paragraphs>
  <Slides>19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Wireframe Building 16x9</vt:lpstr>
      <vt:lpstr>Machine Learning</vt:lpstr>
      <vt:lpstr>What is machine Learning?</vt:lpstr>
      <vt:lpstr>What is a dataset?</vt:lpstr>
      <vt:lpstr>Preprocessing - IMPUTING</vt:lpstr>
      <vt:lpstr>Replacing The Missing Values</vt:lpstr>
      <vt:lpstr>Processing Categorical Data</vt:lpstr>
      <vt:lpstr>Standardization AND normalization</vt:lpstr>
      <vt:lpstr>TYPES of Machine learning</vt:lpstr>
      <vt:lpstr>Supervised Machine Learning</vt:lpstr>
      <vt:lpstr>Regression</vt:lpstr>
      <vt:lpstr>Simple linear regression</vt:lpstr>
      <vt:lpstr>Multiple linear regression</vt:lpstr>
      <vt:lpstr>CLASSIFICATION</vt:lpstr>
      <vt:lpstr>LOGISTIC REGRESSION</vt:lpstr>
      <vt:lpstr>Support vector machines</vt:lpstr>
      <vt:lpstr>Slide 16</vt:lpstr>
      <vt:lpstr>DECISION TREES</vt:lpstr>
      <vt:lpstr>Slide 18</vt:lpstr>
      <vt:lpstr>SIMPLE NLP TRICK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</dc:title>
  <dc:creator>Visweswaran N</dc:creator>
  <cp:lastModifiedBy>abc</cp:lastModifiedBy>
  <cp:revision>40</cp:revision>
  <dcterms:created xsi:type="dcterms:W3CDTF">2020-02-24T00:11:44Z</dcterms:created>
  <dcterms:modified xsi:type="dcterms:W3CDTF">2020-03-03T15:43:11Z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InternalTags">
    <vt:lpwstr/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